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559B23-27EA-46BA-BF5E-9F8312610BA9}" v="12" dt="2022-02-02T21:28:15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jerk Slob" userId="12f643efa48cd01e" providerId="LiveId" clId="{92559B23-27EA-46BA-BF5E-9F8312610BA9}"/>
    <pc:docChg chg="undo custSel modSld">
      <pc:chgData name="Tjerk Slob" userId="12f643efa48cd01e" providerId="LiveId" clId="{92559B23-27EA-46BA-BF5E-9F8312610BA9}" dt="2022-02-02T21:38:03.494" v="1697" actId="20577"/>
      <pc:docMkLst>
        <pc:docMk/>
      </pc:docMkLst>
      <pc:sldChg chg="addSp delSp modSp mod">
        <pc:chgData name="Tjerk Slob" userId="12f643efa48cd01e" providerId="LiveId" clId="{92559B23-27EA-46BA-BF5E-9F8312610BA9}" dt="2022-02-02T21:38:03.494" v="1697" actId="20577"/>
        <pc:sldMkLst>
          <pc:docMk/>
          <pc:sldMk cId="3003243290" sldId="256"/>
        </pc:sldMkLst>
        <pc:spChg chg="add mod">
          <ac:chgData name="Tjerk Slob" userId="12f643efa48cd01e" providerId="LiveId" clId="{92559B23-27EA-46BA-BF5E-9F8312610BA9}" dt="2022-02-02T20:43:50.714" v="441" actId="6549"/>
          <ac:spMkLst>
            <pc:docMk/>
            <pc:sldMk cId="3003243290" sldId="256"/>
            <ac:spMk id="3" creationId="{0FF4E70E-8461-4D3C-BA19-8FD15D36F709}"/>
          </ac:spMkLst>
        </pc:spChg>
        <pc:spChg chg="mod topLvl">
          <ac:chgData name="Tjerk Slob" userId="12f643efa48cd01e" providerId="LiveId" clId="{92559B23-27EA-46BA-BF5E-9F8312610BA9}" dt="2022-02-02T21:36:55.942" v="1620" actId="20577"/>
          <ac:spMkLst>
            <pc:docMk/>
            <pc:sldMk cId="3003243290" sldId="256"/>
            <ac:spMk id="4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6:35.924" v="1612" actId="20577"/>
          <ac:spMkLst>
            <pc:docMk/>
            <pc:sldMk cId="3003243290" sldId="256"/>
            <ac:spMk id="5" creationId="{00000000-0000-0000-0000-000000000000}"/>
          </ac:spMkLst>
        </pc:spChg>
        <pc:spChg chg="add mod">
          <ac:chgData name="Tjerk Slob" userId="12f643efa48cd01e" providerId="LiveId" clId="{92559B23-27EA-46BA-BF5E-9F8312610BA9}" dt="2022-02-02T21:24:51.678" v="1299" actId="1076"/>
          <ac:spMkLst>
            <pc:docMk/>
            <pc:sldMk cId="3003243290" sldId="256"/>
            <ac:spMk id="6" creationId="{5E22F4C2-60F1-4578-911C-BA7A005C90C0}"/>
          </ac:spMkLst>
        </pc:spChg>
        <pc:spChg chg="mod topLvl">
          <ac:chgData name="Tjerk Slob" userId="12f643efa48cd01e" providerId="LiveId" clId="{92559B23-27EA-46BA-BF5E-9F8312610BA9}" dt="2022-02-02T21:36:08.848" v="1599" actId="313"/>
          <ac:spMkLst>
            <pc:docMk/>
            <pc:sldMk cId="3003243290" sldId="256"/>
            <ac:spMk id="8" creationId="{00000000-0000-0000-0000-000000000000}"/>
          </ac:spMkLst>
        </pc:spChg>
        <pc:spChg chg="add mod">
          <ac:chgData name="Tjerk Slob" userId="12f643efa48cd01e" providerId="LiveId" clId="{92559B23-27EA-46BA-BF5E-9F8312610BA9}" dt="2022-02-02T21:25:18.644" v="1302" actId="1076"/>
          <ac:spMkLst>
            <pc:docMk/>
            <pc:sldMk cId="3003243290" sldId="256"/>
            <ac:spMk id="9" creationId="{B19C7E8F-697A-4041-9087-AB9D02827D9C}"/>
          </ac:spMkLst>
        </pc:spChg>
        <pc:spChg chg="add mod">
          <ac:chgData name="Tjerk Slob" userId="12f643efa48cd01e" providerId="LiveId" clId="{92559B23-27EA-46BA-BF5E-9F8312610BA9}" dt="2022-02-02T21:38:03.494" v="1697" actId="20577"/>
          <ac:spMkLst>
            <pc:docMk/>
            <pc:sldMk cId="3003243290" sldId="256"/>
            <ac:spMk id="10" creationId="{F57EB197-D1AB-43AE-B818-A6CC7E3B64F2}"/>
          </ac:spMkLst>
        </pc:spChg>
        <pc:spChg chg="mod topLvl">
          <ac:chgData name="Tjerk Slob" userId="12f643efa48cd01e" providerId="LiveId" clId="{92559B23-27EA-46BA-BF5E-9F8312610BA9}" dt="2022-02-02T21:37:31.211" v="1668" actId="20577"/>
          <ac:spMkLst>
            <pc:docMk/>
            <pc:sldMk cId="3003243290" sldId="256"/>
            <ac:spMk id="17" creationId="{00000000-0000-0000-0000-000000000000}"/>
          </ac:spMkLst>
        </pc:spChg>
        <pc:spChg chg="del mod topLvl">
          <ac:chgData name="Tjerk Slob" userId="12f643efa48cd01e" providerId="LiveId" clId="{92559B23-27EA-46BA-BF5E-9F8312610BA9}" dt="2022-02-02T21:00:04.961" v="815" actId="478"/>
          <ac:spMkLst>
            <pc:docMk/>
            <pc:sldMk cId="3003243290" sldId="256"/>
            <ac:spMk id="24" creationId="{00000000-0000-0000-0000-000000000000}"/>
          </ac:spMkLst>
        </pc:spChg>
        <pc:spChg chg="del mod topLvl">
          <ac:chgData name="Tjerk Slob" userId="12f643efa48cd01e" providerId="LiveId" clId="{92559B23-27EA-46BA-BF5E-9F8312610BA9}" dt="2022-02-02T20:26:05.790" v="30" actId="478"/>
          <ac:spMkLst>
            <pc:docMk/>
            <pc:sldMk cId="3003243290" sldId="256"/>
            <ac:spMk id="25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7:57.111" v="1685" actId="20577"/>
          <ac:spMkLst>
            <pc:docMk/>
            <pc:sldMk cId="3003243290" sldId="256"/>
            <ac:spMk id="32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0:38.061" v="1392" actId="692"/>
          <ac:spMkLst>
            <pc:docMk/>
            <pc:sldMk cId="3003243290" sldId="256"/>
            <ac:spMk id="33" creationId="{00000000-0000-0000-0000-000000000000}"/>
          </ac:spMkLst>
        </pc:spChg>
        <pc:spChg chg="del mod topLvl">
          <ac:chgData name="Tjerk Slob" userId="12f643efa48cd01e" providerId="LiveId" clId="{92559B23-27EA-46BA-BF5E-9F8312610BA9}" dt="2022-02-02T20:59:58.845" v="813" actId="478"/>
          <ac:spMkLst>
            <pc:docMk/>
            <pc:sldMk cId="3003243290" sldId="256"/>
            <ac:spMk id="45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7:44.561" v="1673" actId="20577"/>
          <ac:spMkLst>
            <pc:docMk/>
            <pc:sldMk cId="3003243290" sldId="256"/>
            <ac:spMk id="47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0:15.561" v="1386" actId="692"/>
          <ac:spMkLst>
            <pc:docMk/>
            <pc:sldMk cId="3003243290" sldId="256"/>
            <ac:spMk id="48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0:18.784" v="1387" actId="692"/>
          <ac:spMkLst>
            <pc:docMk/>
            <pc:sldMk cId="3003243290" sldId="256"/>
            <ac:spMk id="53" creationId="{00000000-0000-0000-0000-000000000000}"/>
          </ac:spMkLst>
        </pc:spChg>
        <pc:spChg chg="mod topLvl">
          <ac:chgData name="Tjerk Slob" userId="12f643efa48cd01e" providerId="LiveId" clId="{92559B23-27EA-46BA-BF5E-9F8312610BA9}" dt="2022-02-02T21:30:21.628" v="1388" actId="692"/>
          <ac:spMkLst>
            <pc:docMk/>
            <pc:sldMk cId="3003243290" sldId="256"/>
            <ac:spMk id="54" creationId="{00000000-0000-0000-0000-000000000000}"/>
          </ac:spMkLst>
        </pc:spChg>
        <pc:grpChg chg="add del mod">
          <ac:chgData name="Tjerk Slob" userId="12f643efa48cd01e" providerId="LiveId" clId="{92559B23-27EA-46BA-BF5E-9F8312610BA9}" dt="2022-02-02T17:33:11.190" v="1" actId="165"/>
          <ac:grpSpMkLst>
            <pc:docMk/>
            <pc:sldMk cId="3003243290" sldId="256"/>
            <ac:grpSpMk id="2" creationId="{0CD73D76-AFC0-4D26-AFA2-EE32367BF455}"/>
          </ac:grpSpMkLst>
        </pc:grpChg>
        <pc:cxnChg chg="del mod topLvl">
          <ac:chgData name="Tjerk Slob" userId="12f643efa48cd01e" providerId="LiveId" clId="{92559B23-27EA-46BA-BF5E-9F8312610BA9}" dt="2022-02-02T20:26:01.378" v="28" actId="478"/>
          <ac:cxnSpMkLst>
            <pc:docMk/>
            <pc:sldMk cId="3003243290" sldId="256"/>
            <ac:cxnSpMk id="7" creationId="{00000000-0000-0000-0000-000000000000}"/>
          </ac:cxnSpMkLst>
        </pc:cxnChg>
        <pc:cxnChg chg="del mod topLvl">
          <ac:chgData name="Tjerk Slob" userId="12f643efa48cd01e" providerId="LiveId" clId="{92559B23-27EA-46BA-BF5E-9F8312610BA9}" dt="2022-02-02T20:31:26.756" v="32" actId="478"/>
          <ac:cxnSpMkLst>
            <pc:docMk/>
            <pc:sldMk cId="3003243290" sldId="256"/>
            <ac:cxnSpMk id="19" creationId="{00000000-0000-0000-0000-000000000000}"/>
          </ac:cxnSpMkLst>
        </pc:cxnChg>
        <pc:cxnChg chg="del mod topLvl">
          <ac:chgData name="Tjerk Slob" userId="12f643efa48cd01e" providerId="LiveId" clId="{92559B23-27EA-46BA-BF5E-9F8312610BA9}" dt="2022-02-02T20:25:53.944" v="25" actId="478"/>
          <ac:cxnSpMkLst>
            <pc:docMk/>
            <pc:sldMk cId="3003243290" sldId="256"/>
            <ac:cxnSpMk id="27" creationId="{00000000-0000-0000-0000-000000000000}"/>
          </ac:cxnSpMkLst>
        </pc:cxnChg>
        <pc:cxnChg chg="del mod topLvl">
          <ac:chgData name="Tjerk Slob" userId="12f643efa48cd01e" providerId="LiveId" clId="{92559B23-27EA-46BA-BF5E-9F8312610BA9}" dt="2022-02-02T20:25:51.278" v="23" actId="478"/>
          <ac:cxnSpMkLst>
            <pc:docMk/>
            <pc:sldMk cId="3003243290" sldId="256"/>
            <ac:cxnSpMk id="36" creationId="{00000000-0000-0000-0000-000000000000}"/>
          </ac:cxnSpMkLst>
        </pc:cxnChg>
        <pc:cxnChg chg="del mod topLvl">
          <ac:chgData name="Tjerk Slob" userId="12f643efa48cd01e" providerId="LiveId" clId="{92559B23-27EA-46BA-BF5E-9F8312610BA9}" dt="2022-02-02T20:25:49.880" v="22" actId="478"/>
          <ac:cxnSpMkLst>
            <pc:docMk/>
            <pc:sldMk cId="3003243290" sldId="256"/>
            <ac:cxnSpMk id="44" creationId="{00000000-0000-0000-0000-000000000000}"/>
          </ac:cxnSpMkLst>
        </pc:cxnChg>
        <pc:cxnChg chg="del mod topLvl">
          <ac:chgData name="Tjerk Slob" userId="12f643efa48cd01e" providerId="LiveId" clId="{92559B23-27EA-46BA-BF5E-9F8312610BA9}" dt="2022-02-02T20:25:52.244" v="24" actId="478"/>
          <ac:cxnSpMkLst>
            <pc:docMk/>
            <pc:sldMk cId="3003243290" sldId="256"/>
            <ac:cxnSpMk id="50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94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44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78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23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1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58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0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01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79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28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42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8CB6B-94C1-4704-9719-9463642B2616}" type="datetimeFigureOut">
              <a:rPr lang="nl-NL" smtClean="0"/>
              <a:t>23-6-2022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E1F14-8409-4275-95A9-C61C7BCEC2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19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NiEUCfSiCis" TargetMode="External"/><Relationship Id="rId3" Type="http://schemas.openxmlformats.org/officeDocument/2006/relationships/hyperlink" Target="http://www.firsteetkit.nl/" TargetMode="External"/><Relationship Id="rId7" Type="http://schemas.openxmlformats.org/officeDocument/2006/relationships/hyperlink" Target="https://youtu.be/O0FrP7ado7k" TargetMode="External"/><Relationship Id="rId2" Type="http://schemas.openxmlformats.org/officeDocument/2006/relationships/hyperlink" Target="file:///C:\Users\212595\AppData\Local\Microsoft\Windows\INetCache\Content.Outlook\KVTLX8M2\20211223%20Steun%20en%20support%20in%20wachttijd%20K-EET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eyscentra.nl/" TargetMode="External"/><Relationship Id="rId5" Type="http://schemas.openxmlformats.org/officeDocument/2006/relationships/hyperlink" Target="mailto:aanmelden@arkin.nl" TargetMode="External"/><Relationship Id="rId4" Type="http://schemas.openxmlformats.org/officeDocument/2006/relationships/hyperlink" Target="mailto:janneke.ranzijn@arkinjeugd.nl" TargetMode="External"/><Relationship Id="rId9" Type="http://schemas.openxmlformats.org/officeDocument/2006/relationships/hyperlink" Target="https://www.voedingsadviesencoaching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34252" y="625764"/>
            <a:ext cx="412003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b="1" dirty="0"/>
              <a:t>patiënt komt bij de HUISARTS met verdenking eetstoornis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34013" y="154853"/>
            <a:ext cx="5989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Workflow </a:t>
            </a:r>
            <a:r>
              <a:rPr lang="nl-NL" sz="2400" b="1" dirty="0"/>
              <a:t>aanpak eetstoornissen bij jongeren</a:t>
            </a:r>
          </a:p>
        </p:txBody>
      </p:sp>
      <p:sp>
        <p:nvSpPr>
          <p:cNvPr id="8" name="Rechthoek 7"/>
          <p:cNvSpPr/>
          <p:nvPr/>
        </p:nvSpPr>
        <p:spPr>
          <a:xfrm>
            <a:off x="553907" y="5361327"/>
            <a:ext cx="4139694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b="1" dirty="0"/>
              <a:t>patiënt komt bij de KINDERARTS met verdenking eetstoornis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53908" y="2478893"/>
            <a:ext cx="4120038" cy="270843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nl-NL" sz="1000" b="1" dirty="0"/>
              <a:t>Verwijzing naar kinderarts periferie </a:t>
            </a:r>
          </a:p>
          <a:p>
            <a:pPr lvl="0"/>
            <a:endParaRPr lang="nl-NL" sz="1000" b="1" dirty="0"/>
          </a:p>
          <a:p>
            <a:pPr lvl="0"/>
            <a:r>
              <a:rPr lang="nl-NL" sz="1000" b="1" dirty="0"/>
              <a:t>Reguliere verwijzing</a:t>
            </a:r>
            <a:endParaRPr lang="nl-NL" sz="1000" dirty="0"/>
          </a:p>
          <a:p>
            <a:pPr lvl="0"/>
            <a:r>
              <a:rPr lang="nl-NL" sz="1000" dirty="0"/>
              <a:t>gewichtsverlies &lt; 25%</a:t>
            </a:r>
          </a:p>
          <a:p>
            <a:r>
              <a:rPr lang="nl-NL" sz="1000" dirty="0"/>
              <a:t> </a:t>
            </a:r>
          </a:p>
          <a:p>
            <a:pPr lvl="0"/>
            <a:r>
              <a:rPr lang="nl-NL" sz="1000" b="1" dirty="0"/>
              <a:t>Spoedverwijzing &lt; 7 dagen</a:t>
            </a:r>
            <a:endParaRPr lang="nl-NL" sz="1000" dirty="0"/>
          </a:p>
          <a:p>
            <a:pPr lvl="0"/>
            <a:r>
              <a:rPr lang="nl-NL" sz="1000" dirty="0"/>
              <a:t>snel (&gt;1,5 kg/week) en/of ernstig gewichtsverlies &gt;25% van uitgangsgewicht</a:t>
            </a:r>
          </a:p>
          <a:p>
            <a:pPr lvl="0"/>
            <a:r>
              <a:rPr lang="nl-NL" sz="1000" dirty="0"/>
              <a:t>fors sprake van zelf opgewekt braken </a:t>
            </a:r>
          </a:p>
          <a:p>
            <a:pPr lvl="0"/>
            <a:r>
              <a:rPr lang="nl-NL" sz="1000" dirty="0"/>
              <a:t>syncope</a:t>
            </a:r>
          </a:p>
          <a:p>
            <a:r>
              <a:rPr lang="nl-NL" sz="1000" dirty="0"/>
              <a:t> </a:t>
            </a:r>
          </a:p>
          <a:p>
            <a:pPr lvl="0"/>
            <a:r>
              <a:rPr lang="nl-NL" sz="1000" b="1" dirty="0"/>
              <a:t>Acute verwijzing &lt; 24 uur</a:t>
            </a:r>
            <a:endParaRPr lang="nl-NL" sz="1000" dirty="0"/>
          </a:p>
          <a:p>
            <a:pPr lvl="0"/>
            <a:r>
              <a:rPr lang="nl-NL" sz="1000" dirty="0"/>
              <a:t>gewichtsverlies &lt; 70% van uitgangsgewicht</a:t>
            </a:r>
          </a:p>
          <a:p>
            <a:pPr lvl="0"/>
            <a:r>
              <a:rPr lang="nl-NL" sz="1000" dirty="0"/>
              <a:t>acute vochtweigering / dehydratie </a:t>
            </a:r>
          </a:p>
          <a:p>
            <a:pPr lvl="0"/>
            <a:r>
              <a:rPr lang="nl-NL" sz="1000" dirty="0"/>
              <a:t>hypoglycaemie (&lt;3,5 </a:t>
            </a:r>
            <a:r>
              <a:rPr lang="nl-NL" sz="1000" dirty="0" err="1"/>
              <a:t>mmol</a:t>
            </a:r>
            <a:r>
              <a:rPr lang="nl-NL" sz="1000" dirty="0"/>
              <a:t>/l)</a:t>
            </a:r>
          </a:p>
          <a:p>
            <a:pPr lvl="0"/>
            <a:r>
              <a:rPr lang="nl-NL" sz="1000" dirty="0"/>
              <a:t>bradycardie &lt; 40/min</a:t>
            </a:r>
          </a:p>
          <a:p>
            <a:pPr lvl="0"/>
            <a:r>
              <a:rPr lang="nl-NL" sz="1000" dirty="0" err="1"/>
              <a:t>elektrolietstoornissen</a:t>
            </a:r>
            <a:endParaRPr lang="nl-NL" sz="1000" dirty="0"/>
          </a:p>
          <a:p>
            <a:pPr lvl="0"/>
            <a:r>
              <a:rPr lang="nl-NL" sz="1000" dirty="0"/>
              <a:t>ritmestoornissen 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553907" y="8472145"/>
            <a:ext cx="2875093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Wachttijd voor ouders/jongeren:</a:t>
            </a:r>
          </a:p>
          <a:p>
            <a:endParaRPr lang="nl-NL" sz="1000" dirty="0"/>
          </a:p>
          <a:p>
            <a:r>
              <a:rPr lang="nl-NL" sz="1000" dirty="0"/>
              <a:t>Steun en support van K-EET</a:t>
            </a:r>
          </a:p>
          <a:p>
            <a:endParaRPr lang="nl-NL" sz="1000" dirty="0"/>
          </a:p>
          <a:p>
            <a:r>
              <a:rPr lang="nl-NL" sz="1000" dirty="0">
                <a:hlinkClick r:id="rId2"/>
              </a:rPr>
              <a:t>20211223 Steun en support in wachttijd K-EET.pdf</a:t>
            </a:r>
            <a:endParaRPr lang="nl-NL" sz="1000" dirty="0"/>
          </a:p>
          <a:p>
            <a:endParaRPr lang="nl-NL" sz="1000" dirty="0"/>
          </a:p>
          <a:p>
            <a:r>
              <a:rPr lang="nl-NL" sz="1000" dirty="0">
                <a:hlinkClick r:id="rId3"/>
              </a:rPr>
              <a:t>www.firsteetkit.nl</a:t>
            </a:r>
            <a:endParaRPr lang="nl-NL" sz="1000" dirty="0"/>
          </a:p>
          <a:p>
            <a:endParaRPr lang="nl-NL" sz="1000" dirty="0"/>
          </a:p>
        </p:txBody>
      </p:sp>
      <p:sp>
        <p:nvSpPr>
          <p:cNvPr id="33" name="Tekstvak 32"/>
          <p:cNvSpPr txBox="1"/>
          <p:nvPr/>
        </p:nvSpPr>
        <p:spPr>
          <a:xfrm>
            <a:off x="553908" y="1086654"/>
            <a:ext cx="4120038" cy="12234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50" b="1" dirty="0"/>
              <a:t>Voor goede triage verricht aanvullend </a:t>
            </a:r>
            <a:r>
              <a:rPr lang="nl-NL" sz="1050" b="1" dirty="0" smtClean="0"/>
              <a:t>onderzoek:</a:t>
            </a:r>
            <a:endParaRPr lang="nl-NL" sz="1050" b="1" dirty="0"/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nl-NL" sz="1050" dirty="0"/>
              <a:t>Bloed: VBB + </a:t>
            </a:r>
            <a:r>
              <a:rPr lang="nl-NL" sz="1050" dirty="0" err="1"/>
              <a:t>diff</a:t>
            </a:r>
            <a:r>
              <a:rPr lang="nl-NL" sz="1050" dirty="0"/>
              <a:t>, natrium, kalium, calcium, chloor, fosfaat, ureum, </a:t>
            </a:r>
            <a:r>
              <a:rPr lang="nl-NL" sz="1050" dirty="0" err="1"/>
              <a:t>kreatinine</a:t>
            </a:r>
            <a:r>
              <a:rPr lang="nl-NL" sz="1050" dirty="0"/>
              <a:t>, magnesium, ASAT, ALAT, </a:t>
            </a:r>
            <a:r>
              <a:rPr lang="nl-NL" sz="1050" dirty="0" err="1"/>
              <a:t>yGT</a:t>
            </a:r>
            <a:r>
              <a:rPr lang="nl-NL" sz="1050" dirty="0"/>
              <a:t>, glucose, TSH, FT4, capillaire bloedgas, vitamine B1, B12, vitamine </a:t>
            </a:r>
            <a:r>
              <a:rPr lang="nl-NL" sz="1050" dirty="0" smtClean="0"/>
              <a:t>D</a:t>
            </a:r>
            <a:r>
              <a:rPr lang="nl-NL" sz="1050" smtClean="0"/>
              <a:t>, foliumzuur </a:t>
            </a:r>
            <a:endParaRPr lang="nl-NL" sz="1050" dirty="0"/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nl-NL" sz="1050" dirty="0"/>
              <a:t>Urine: natrium, kalium, </a:t>
            </a:r>
            <a:r>
              <a:rPr lang="nl-NL" sz="1050" dirty="0" err="1"/>
              <a:t>osmolaliteit</a:t>
            </a:r>
            <a:endParaRPr lang="nl-NL" sz="1050" dirty="0"/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nl-NL" sz="1050" dirty="0"/>
              <a:t>ECG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nl-NL" sz="1050" dirty="0"/>
              <a:t>in kaart brengen huidig gewicht versus uitgangsgewicht </a:t>
            </a:r>
            <a:endParaRPr lang="nl-NL" sz="1050" i="1" dirty="0"/>
          </a:p>
        </p:txBody>
      </p:sp>
      <p:sp>
        <p:nvSpPr>
          <p:cNvPr id="47" name="Tekstvak 46"/>
          <p:cNvSpPr txBox="1"/>
          <p:nvPr/>
        </p:nvSpPr>
        <p:spPr>
          <a:xfrm>
            <a:off x="577034" y="5812326"/>
            <a:ext cx="4116567" cy="5770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50" b="1" dirty="0"/>
              <a:t>Indien somatisch stabiel, kinderarts verwijst patiënt naar s-GGZ</a:t>
            </a:r>
          </a:p>
          <a:p>
            <a:r>
              <a:rPr lang="nl-NL" sz="1050" b="1" dirty="0"/>
              <a:t>Kinderarts blijft patiënt zien tot er somatisch een stabiele situatie is</a:t>
            </a:r>
          </a:p>
          <a:p>
            <a:r>
              <a:rPr lang="nl-NL" sz="1050" i="1" dirty="0"/>
              <a:t>(voor uitgebreide beschrijving verwijzing zie bijgevoegd word-document)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553907" y="6475047"/>
            <a:ext cx="2298149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Aanmelden bij </a:t>
            </a:r>
            <a:r>
              <a:rPr lang="nl-NL" sz="1000" b="1" dirty="0" err="1"/>
              <a:t>Arkin</a:t>
            </a:r>
            <a:r>
              <a:rPr lang="nl-NL" sz="1000" b="1" dirty="0"/>
              <a:t> Jeugd &amp; Gezin </a:t>
            </a:r>
          </a:p>
          <a:p>
            <a:r>
              <a:rPr lang="nl-NL" sz="1000" b="1" i="1" dirty="0"/>
              <a:t>(voor alle perifere ziekenhuizen Groot Amsterdam)</a:t>
            </a:r>
          </a:p>
          <a:p>
            <a:endParaRPr lang="nl-NL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leeftijd tussen 14 en 18 jaar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geen sprake van co-morbiditeit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geen ARFID/selectief eten</a:t>
            </a:r>
          </a:p>
          <a:p>
            <a:pPr marL="96441" indent="-96441">
              <a:buFontTx/>
              <a:buChar char="-"/>
            </a:pPr>
            <a:endParaRPr lang="nl-NL" sz="1000" dirty="0"/>
          </a:p>
          <a:p>
            <a:r>
              <a:rPr lang="nl-NL" sz="1000" dirty="0"/>
              <a:t>Aanmelden bij coördinator: </a:t>
            </a:r>
          </a:p>
          <a:p>
            <a:r>
              <a:rPr lang="nl-NL" sz="1000" dirty="0"/>
              <a:t>telefonisch: 06-52520167</a:t>
            </a:r>
          </a:p>
          <a:p>
            <a:r>
              <a:rPr lang="nl-NL" sz="1000" dirty="0"/>
              <a:t>e-mail: </a:t>
            </a:r>
            <a:r>
              <a:rPr lang="nl-NL" sz="1000" dirty="0" smtClean="0">
                <a:hlinkClick r:id="rId4"/>
              </a:rPr>
              <a:t>janneke.ranzijn@arkinjeugd.nl</a:t>
            </a:r>
            <a:r>
              <a:rPr lang="nl-NL" sz="1000" dirty="0" smtClean="0"/>
              <a:t> en </a:t>
            </a:r>
            <a:r>
              <a:rPr lang="nl-NL" sz="1000" dirty="0" smtClean="0">
                <a:hlinkClick r:id="rId5"/>
              </a:rPr>
              <a:t>aanmelden@arkin.nl</a:t>
            </a:r>
            <a:r>
              <a:rPr lang="nl-NL" sz="1000" dirty="0" smtClean="0"/>
              <a:t> </a:t>
            </a:r>
            <a:endParaRPr lang="nl-NL" sz="1000" dirty="0"/>
          </a:p>
        </p:txBody>
      </p:sp>
      <p:sp>
        <p:nvSpPr>
          <p:cNvPr id="53" name="Tekstvak 52"/>
          <p:cNvSpPr txBox="1"/>
          <p:nvPr/>
        </p:nvSpPr>
        <p:spPr>
          <a:xfrm>
            <a:off x="3002447" y="6473750"/>
            <a:ext cx="2679894" cy="1169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Aanmelden bij </a:t>
            </a:r>
            <a:r>
              <a:rPr lang="nl-NL" sz="1000" b="1" dirty="0" err="1"/>
              <a:t>Levvel</a:t>
            </a:r>
            <a:r>
              <a:rPr lang="nl-NL" sz="1000" b="1" dirty="0"/>
              <a:t> </a:t>
            </a:r>
          </a:p>
          <a:p>
            <a:endParaRPr lang="nl-NL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leeftijd &lt; 14 jaar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co-morbiditeit (</a:t>
            </a:r>
            <a:r>
              <a:rPr lang="nl-NL" sz="1000" dirty="0" err="1"/>
              <a:t>bijv</a:t>
            </a:r>
            <a:r>
              <a:rPr lang="nl-NL" sz="1000" dirty="0"/>
              <a:t> ASS, dwangstoornis</a:t>
            </a:r>
            <a:r>
              <a:rPr lang="nl-NL" sz="1000" b="1" dirty="0"/>
              <a:t>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nl-NL" sz="1000" dirty="0"/>
          </a:p>
          <a:p>
            <a:r>
              <a:rPr lang="nl-NL" sz="1000" dirty="0"/>
              <a:t>Aanmelden via website of aanmeldingen@levvel.nl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3002447" y="7754762"/>
            <a:ext cx="267989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Aanmelden </a:t>
            </a:r>
            <a:r>
              <a:rPr lang="nl-NL" sz="1000" b="1" dirty="0" err="1" smtClean="0"/>
              <a:t>Seyscentra</a:t>
            </a:r>
            <a:endParaRPr lang="nl-NL" sz="1000" b="1" dirty="0" smtClean="0"/>
          </a:p>
          <a:p>
            <a:r>
              <a:rPr lang="nl-NL" sz="1000" dirty="0">
                <a:hlinkClick r:id="rId6"/>
              </a:rPr>
              <a:t>https://www.seyscentra.nl</a:t>
            </a:r>
            <a:r>
              <a:rPr lang="nl-NL" sz="1000" dirty="0" smtClean="0">
                <a:hlinkClick r:id="rId6"/>
              </a:rPr>
              <a:t>/</a:t>
            </a:r>
            <a:endParaRPr lang="nl-NL" sz="10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 smtClean="0"/>
              <a:t>indien </a:t>
            </a:r>
            <a:r>
              <a:rPr lang="nl-NL" sz="1000" dirty="0"/>
              <a:t>sprake van ARFID/selectief eten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FF4E70E-8461-4D3C-BA19-8FD15D36F709}"/>
              </a:ext>
            </a:extLst>
          </p:cNvPr>
          <p:cNvSpPr txBox="1"/>
          <p:nvPr/>
        </p:nvSpPr>
        <p:spPr>
          <a:xfrm>
            <a:off x="4794196" y="688890"/>
            <a:ext cx="19399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i="1" dirty="0"/>
              <a:t>in principe wordt ieder kind naar de kinderarts verwezen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i="1" dirty="0"/>
              <a:t>een snelle en juiste start van de behandeling, geeft de beste prognose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E22F4C2-60F1-4578-911C-BA7A005C90C0}"/>
              </a:ext>
            </a:extLst>
          </p:cNvPr>
          <p:cNvSpPr txBox="1"/>
          <p:nvPr/>
        </p:nvSpPr>
        <p:spPr>
          <a:xfrm>
            <a:off x="4794195" y="2490935"/>
            <a:ext cx="1939955" cy="1169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Verwijzing naar </a:t>
            </a:r>
            <a:r>
              <a:rPr lang="nl-NL" sz="1000" b="1" dirty="0" smtClean="0"/>
              <a:t>kinderarts sociale pediatrie AUMC</a:t>
            </a:r>
            <a:endParaRPr lang="nl-NL" sz="1000" b="1" dirty="0"/>
          </a:p>
          <a:p>
            <a:endParaRPr lang="nl-NL" sz="10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leeftijd &lt; 12 jaar</a:t>
            </a:r>
          </a:p>
          <a:p>
            <a:endParaRPr lang="nl-NL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000" dirty="0"/>
              <a:t>co-morbiditeit als ASS, AD(H)D of dwangneurose al bekend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19C7E8F-697A-4041-9087-AB9D02827D9C}"/>
              </a:ext>
            </a:extLst>
          </p:cNvPr>
          <p:cNvSpPr txBox="1"/>
          <p:nvPr/>
        </p:nvSpPr>
        <p:spPr>
          <a:xfrm>
            <a:off x="4794195" y="5816703"/>
            <a:ext cx="193995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Indien somatisch bedreigd --&gt; opname kinderafdeling </a:t>
            </a:r>
          </a:p>
          <a:p>
            <a:r>
              <a:rPr lang="nl-NL" sz="1000" i="1" dirty="0"/>
              <a:t>(zie protocol)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57EB197-D1AB-43AE-B818-A6CC7E3B64F2}"/>
              </a:ext>
            </a:extLst>
          </p:cNvPr>
          <p:cNvSpPr txBox="1"/>
          <p:nvPr/>
        </p:nvSpPr>
        <p:spPr>
          <a:xfrm>
            <a:off x="3883122" y="8472145"/>
            <a:ext cx="2420971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/>
              <a:t>Wachttijd voor ouders/jongeren:</a:t>
            </a:r>
          </a:p>
          <a:p>
            <a:endParaRPr lang="nl-NL" sz="1000" b="1" dirty="0"/>
          </a:p>
          <a:p>
            <a:r>
              <a:rPr lang="nl-NL" sz="1000" dirty="0" err="1"/>
              <a:t>Youtube</a:t>
            </a:r>
            <a:r>
              <a:rPr lang="nl-NL" sz="1000" dirty="0"/>
              <a:t> filmpjes:</a:t>
            </a:r>
          </a:p>
          <a:p>
            <a:endParaRPr lang="nl-NL" sz="1000" dirty="0"/>
          </a:p>
          <a:p>
            <a:r>
              <a:rPr lang="nl-NL" sz="1000" u="sng" dirty="0">
                <a:hlinkClick r:id="rId7" tooltip="https://youtu.be/O0FrP7ado7k"/>
              </a:rPr>
              <a:t>https://youtu.be/O0FrP7ado7k</a:t>
            </a:r>
            <a:endParaRPr lang="nl-NL" sz="1000" u="sng" dirty="0"/>
          </a:p>
          <a:p>
            <a:r>
              <a:rPr lang="nl-NL" sz="1000" dirty="0"/>
              <a:t>  </a:t>
            </a:r>
          </a:p>
          <a:p>
            <a:r>
              <a:rPr lang="nl-NL" sz="1000" u="sng" dirty="0">
                <a:hlinkClick r:id="rId8"/>
              </a:rPr>
              <a:t>https://youtu.be/NiEUCfSiCis</a:t>
            </a:r>
            <a:r>
              <a:rPr lang="nl-NL" sz="1000" dirty="0"/>
              <a:t> </a:t>
            </a:r>
          </a:p>
          <a:p>
            <a:endParaRPr lang="nl-NL" sz="100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19C7E8F-697A-4041-9087-AB9D02827D9C}"/>
              </a:ext>
            </a:extLst>
          </p:cNvPr>
          <p:cNvSpPr txBox="1"/>
          <p:nvPr/>
        </p:nvSpPr>
        <p:spPr>
          <a:xfrm>
            <a:off x="4794195" y="4843468"/>
            <a:ext cx="1939955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000" b="1" dirty="0" smtClean="0"/>
              <a:t>Ieder kind wordt verwezen </a:t>
            </a:r>
            <a:r>
              <a:rPr lang="nl-NL" sz="1000" b="1" smtClean="0"/>
              <a:t>naar een diëtiste </a:t>
            </a:r>
            <a:r>
              <a:rPr lang="nl-NL" sz="1000" b="1" dirty="0" smtClean="0"/>
              <a:t>(OLVG of Elke van der Pol</a:t>
            </a:r>
          </a:p>
          <a:p>
            <a:r>
              <a:rPr lang="nl-NL" sz="1000" u="sng" dirty="0">
                <a:hlinkClick r:id="rId9"/>
              </a:rPr>
              <a:t>https://www.voedingsadviesencoaching.nl</a:t>
            </a:r>
            <a:r>
              <a:rPr lang="nl-NL" sz="1000" u="sng" dirty="0" smtClean="0">
                <a:hlinkClick r:id="rId9"/>
              </a:rPr>
              <a:t>/</a:t>
            </a:r>
            <a:endParaRPr lang="nl-NL" sz="1000" i="1" dirty="0"/>
          </a:p>
        </p:txBody>
      </p:sp>
    </p:spTree>
    <p:extLst>
      <p:ext uri="{BB962C8B-B14F-4D97-AF65-F5344CB8AC3E}">
        <p14:creationId xmlns:p14="http://schemas.microsoft.com/office/powerpoint/2010/main" val="30032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349</Words>
  <Application>Microsoft Office PowerPoint</Application>
  <PresentationFormat>A4 (210 x 297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OLVG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Dellen, Quirine van</dc:creator>
  <cp:lastModifiedBy>Lindeboom, Marjon</cp:lastModifiedBy>
  <cp:revision>24</cp:revision>
  <dcterms:created xsi:type="dcterms:W3CDTF">2022-01-23T09:01:03Z</dcterms:created>
  <dcterms:modified xsi:type="dcterms:W3CDTF">2022-06-23T10:12:46Z</dcterms:modified>
</cp:coreProperties>
</file>